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60" r:id="rId1"/>
  </p:sldMasterIdLst>
  <p:notesMasterIdLst>
    <p:notesMasterId r:id="rId19"/>
  </p:notesMasterIdLst>
  <p:sldIdLst>
    <p:sldId id="258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1" r:id="rId13"/>
    <p:sldId id="273" r:id="rId14"/>
    <p:sldId id="275" r:id="rId15"/>
    <p:sldId id="274" r:id="rId16"/>
    <p:sldId id="269" r:id="rId17"/>
    <p:sldId id="270" r:id="rId18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Garamond" panose="02020404030301010803" pitchFamily="18" charset="0"/>
      <p:regular r:id="rId28"/>
      <p:bold r:id="rId29"/>
      <p: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rri Lim" initials="TL" lastIdx="1" clrIdx="0">
    <p:extLst>
      <p:ext uri="{19B8F6BF-5375-455C-9EA6-DF929625EA0E}">
        <p15:presenceInfo xmlns:p15="http://schemas.microsoft.com/office/powerpoint/2012/main" userId="4e1ebda2b60b33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3930"/>
    <a:srgbClr val="B20EAA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55167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2700" y="0"/>
            <a:ext cx="9173370" cy="514216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F7AFFB9B-9FB8-469E-96F9-4D32314110B6}" type="datetimeFigureOut">
              <a:rPr lang="en-US" smtClean="0"/>
              <a:t>10/19/2025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67097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117171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208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52414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86365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25925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26859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77697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08361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81642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10/19/2025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67545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5252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79946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10/19/2025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75891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10/19/2025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733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10/19/2025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60706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10/19/2025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68437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802" y="0"/>
            <a:ext cx="9172472" cy="514216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35BB1C6-BF8F-4481-8AB2-603A1C8A906A}" type="datetimeFigureOut">
              <a:rPr lang="en-US" smtClean="0"/>
              <a:t>10/19/2025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778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9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gif"/><Relationship Id="rId5" Type="http://schemas.openxmlformats.org/officeDocument/2006/relationships/image" Target="../media/image25.gif"/><Relationship Id="rId4" Type="http://schemas.openxmlformats.org/officeDocument/2006/relationships/image" Target="../media/image2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9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gif"/><Relationship Id="rId5" Type="http://schemas.openxmlformats.org/officeDocument/2006/relationships/image" Target="../media/image26.gif"/><Relationship Id="rId4" Type="http://schemas.openxmlformats.org/officeDocument/2006/relationships/image" Target="../media/image2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9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gif"/><Relationship Id="rId5" Type="http://schemas.openxmlformats.org/officeDocument/2006/relationships/image" Target="../media/image25.gif"/><Relationship Id="rId4" Type="http://schemas.openxmlformats.org/officeDocument/2006/relationships/image" Target="../media/image26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ypeDefinition/ETC-Programmer-Workshops" TargetMode="External"/><Relationship Id="rId2" Type="http://schemas.openxmlformats.org/officeDocument/2006/relationships/hyperlink" Target="https://www.youtube.com/watch?v=VgwP1uXNnCw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3.gif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11" Type="http://schemas.openxmlformats.org/officeDocument/2006/relationships/image" Target="../media/image18.gif"/><Relationship Id="rId5" Type="http://schemas.openxmlformats.org/officeDocument/2006/relationships/image" Target="../media/image9.gif"/><Relationship Id="rId10" Type="http://schemas.openxmlformats.org/officeDocument/2006/relationships/image" Target="../media/image17.gif"/><Relationship Id="rId4" Type="http://schemas.openxmlformats.org/officeDocument/2006/relationships/image" Target="../media/image14.png"/><Relationship Id="rId9" Type="http://schemas.openxmlformats.org/officeDocument/2006/relationships/image" Target="../media/image1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152B44-5D38-A112-4E4E-DA1585742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2949" y="1596630"/>
            <a:ext cx="5111752" cy="575470"/>
          </a:xfrm>
        </p:spPr>
        <p:txBody>
          <a:bodyPr/>
          <a:lstStyle/>
          <a:p>
            <a:r>
              <a:rPr lang="en-SG" sz="3200" dirty="0"/>
              <a:t>ETC Programmer Workshop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5BEFA98-0E45-2A9A-534F-B26134BBD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By Terri Lim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5AB65AA-489A-9B31-FCC4-F9D948018D2B}"/>
              </a:ext>
            </a:extLst>
          </p:cNvPr>
          <p:cNvSpPr txBox="1">
            <a:spLocks/>
          </p:cNvSpPr>
          <p:nvPr/>
        </p:nvSpPr>
        <p:spPr>
          <a:xfrm>
            <a:off x="2019299" y="1978819"/>
            <a:ext cx="5111752" cy="57547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405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SG" sz="2000" dirty="0"/>
              <a:t>Game Events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086872-1280-26F5-29BD-92729662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0280" y="592929"/>
            <a:ext cx="3810000" cy="444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B78BDA-91AC-6899-11EB-44BAD67F8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512" y="592929"/>
            <a:ext cx="3810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89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AED29-7166-CB7C-8433-0A0C16396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948D3-5750-F050-41EE-1477766B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2400" dirty="0"/>
              <a:t>And we could allow objects to broadcast messages of a certain type, without knowing the receivers?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2A6747-F6BC-C931-AEED-00F626F47727}"/>
              </a:ext>
            </a:extLst>
          </p:cNvPr>
          <p:cNvSpPr txBox="1"/>
          <p:nvPr/>
        </p:nvSpPr>
        <p:spPr>
          <a:xfrm rot="20918585">
            <a:off x="5096258" y="1948496"/>
            <a:ext cx="2495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Here’s a photo of my lunch!</a:t>
            </a:r>
          </a:p>
          <a:p>
            <a:pPr algn="ctr"/>
            <a:r>
              <a:rPr lang="en-SG" sz="2400" i="1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#food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03164725-41B9-B8DD-F372-DEBCB62844E7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6598158" y="3001309"/>
            <a:ext cx="497439" cy="768965"/>
          </a:xfrm>
          <a:prstGeom prst="curvedConnector2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0F6E753-1F89-F879-69B2-EE67E77F1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836" y="2119313"/>
            <a:ext cx="2619375" cy="26193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1D1FD9-F9F1-4A29-8EC6-BC1A5F6BA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21" y="2051342"/>
            <a:ext cx="4125321" cy="235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19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9B7E2-5EDD-7F55-EE48-DDB82D7A6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1AB0EB-FB36-EF45-78BE-A4C68A3CF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036" y="1997997"/>
            <a:ext cx="2619375" cy="2619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550EF-5590-2E2A-7A92-3D22CA9C1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2400" dirty="0"/>
              <a:t>And the subscribers would receive those messages.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729BF1-9F2B-CF45-5DCE-C33A1DA2C235}"/>
              </a:ext>
            </a:extLst>
          </p:cNvPr>
          <p:cNvSpPr txBox="1"/>
          <p:nvPr/>
        </p:nvSpPr>
        <p:spPr>
          <a:xfrm rot="315278">
            <a:off x="1807091" y="1873361"/>
            <a:ext cx="2495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That kitty is so adorable!</a:t>
            </a:r>
          </a:p>
          <a:p>
            <a:pPr algn="ctr"/>
            <a:r>
              <a:rPr lang="en-SG" sz="2400" i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#cat</a:t>
            </a:r>
            <a:r>
              <a:rPr lang="en-SG" sz="2400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A1B82-F2D1-21BC-8527-A333BBE8C04A}"/>
              </a:ext>
            </a:extLst>
          </p:cNvPr>
          <p:cNvSpPr txBox="1"/>
          <p:nvPr/>
        </p:nvSpPr>
        <p:spPr>
          <a:xfrm rot="20918585">
            <a:off x="4796975" y="2016226"/>
            <a:ext cx="2495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That set meal looks delicious!</a:t>
            </a:r>
          </a:p>
          <a:p>
            <a:pPr algn="ctr"/>
            <a:r>
              <a:rPr lang="en-SG" sz="2400" i="1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#food</a:t>
            </a:r>
            <a:r>
              <a:rPr lang="en-SG" sz="2400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!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44244DFF-447F-A22D-1618-AE29E02F53E1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2596229" y="2903833"/>
            <a:ext cx="236517" cy="571187"/>
          </a:xfrm>
          <a:prstGeom prst="curvedConnector2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DDFF8D66-2CCF-6DAA-48B5-519A837CD1FF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6333015" y="3034900"/>
            <a:ext cx="245748" cy="585554"/>
          </a:xfrm>
          <a:prstGeom prst="curvedConnector2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5" name="Content Placeholder 12">
            <a:extLst>
              <a:ext uri="{FF2B5EF4-FFF2-40B4-BE49-F238E27FC236}">
                <a16:creationId xmlns:a16="http://schemas.microsoft.com/office/drawing/2014/main" id="{D5DDF76A-F045-5E31-C2C5-1B8165663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38" y="2120900"/>
            <a:ext cx="2489200" cy="2489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3457DE-18EF-CB45-A192-1EF5C2EB3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722" y="1997997"/>
            <a:ext cx="2619375" cy="2619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215AF4-E50E-C447-9995-0321EDDA9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724" y="1998125"/>
            <a:ext cx="26193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91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50D053C-7016-5627-85A9-5F982E8FAE69}"/>
              </a:ext>
            </a:extLst>
          </p:cNvPr>
          <p:cNvSpPr/>
          <p:nvPr/>
        </p:nvSpPr>
        <p:spPr>
          <a:xfrm>
            <a:off x="621507" y="3228975"/>
            <a:ext cx="3178967" cy="1379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BF09E51-D7A2-C439-74C9-A021620C8083}"/>
              </a:ext>
            </a:extLst>
          </p:cNvPr>
          <p:cNvSpPr/>
          <p:nvPr/>
        </p:nvSpPr>
        <p:spPr>
          <a:xfrm>
            <a:off x="3043238" y="2138222"/>
            <a:ext cx="2786062" cy="5572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Game Event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CE634-AA4D-125F-664E-340207CC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13" y="3036765"/>
            <a:ext cx="1309688" cy="1309688"/>
          </a:xfrm>
          <a:prstGeom prst="rect">
            <a:avLst/>
          </a:prstGeom>
        </p:spPr>
      </p:pic>
      <p:pic>
        <p:nvPicPr>
          <p:cNvPr id="6" name="Content Placeholder 12">
            <a:extLst>
              <a:ext uri="{FF2B5EF4-FFF2-40B4-BE49-F238E27FC236}">
                <a16:creationId xmlns:a16="http://schemas.microsoft.com/office/drawing/2014/main" id="{80D557E5-FD42-0B8A-F20F-21B832C31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902" y="2964169"/>
            <a:ext cx="1309688" cy="130968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85090A-607D-EC9E-9128-C63E11652BEC}"/>
              </a:ext>
            </a:extLst>
          </p:cNvPr>
          <p:cNvCxnSpPr>
            <a:cxnSpLocks/>
            <a:stCxn id="19" idx="0"/>
            <a:endCxn id="4" idx="2"/>
          </p:cNvCxnSpPr>
          <p:nvPr/>
        </p:nvCxnSpPr>
        <p:spPr>
          <a:xfrm flipV="1">
            <a:off x="2210991" y="2695435"/>
            <a:ext cx="2225278" cy="533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8C5F870-5FE8-E61B-B04D-B1556A2D9E1E}"/>
              </a:ext>
            </a:extLst>
          </p:cNvPr>
          <p:cNvSpPr txBox="1"/>
          <p:nvPr/>
        </p:nvSpPr>
        <p:spPr>
          <a:xfrm>
            <a:off x="680086" y="4346453"/>
            <a:ext cx="29546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err="1">
                <a:latin typeface="Consolas" panose="020B0609020204030204" pitchFamily="49" charset="0"/>
              </a:rPr>
              <a:t>SubscribeToEvent</a:t>
            </a:r>
            <a:r>
              <a:rPr lang="en-SG" sz="1100" dirty="0">
                <a:latin typeface="Consolas" panose="020B0609020204030204" pitchFamily="49" charset="0"/>
              </a:rPr>
              <a:t>(“Cat”, </a:t>
            </a:r>
            <a:r>
              <a:rPr lang="en-SG" sz="1100" dirty="0" err="1">
                <a:latin typeface="Consolas" panose="020B0609020204030204" pitchFamily="49" charset="0"/>
              </a:rPr>
              <a:t>OnCatEvent</a:t>
            </a:r>
            <a:r>
              <a:rPr lang="en-SG" sz="1100" dirty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B4B4CB4-9A47-0CE6-0F0E-570E6975E4B0}"/>
              </a:ext>
            </a:extLst>
          </p:cNvPr>
          <p:cNvSpPr/>
          <p:nvPr/>
        </p:nvSpPr>
        <p:spPr>
          <a:xfrm>
            <a:off x="5103019" y="3228975"/>
            <a:ext cx="3178967" cy="13790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F91375-A2E0-495D-E354-E2974D4C28BF}"/>
              </a:ext>
            </a:extLst>
          </p:cNvPr>
          <p:cNvSpPr txBox="1"/>
          <p:nvPr/>
        </p:nvSpPr>
        <p:spPr>
          <a:xfrm>
            <a:off x="5161598" y="4346453"/>
            <a:ext cx="3108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err="1">
                <a:latin typeface="Consolas" panose="020B0609020204030204" pitchFamily="49" charset="0"/>
              </a:rPr>
              <a:t>SubscribeToEvent</a:t>
            </a:r>
            <a:r>
              <a:rPr lang="en-SG" sz="1100" dirty="0">
                <a:latin typeface="Consolas" panose="020B0609020204030204" pitchFamily="49" charset="0"/>
              </a:rPr>
              <a:t>(“Food”, </a:t>
            </a:r>
            <a:r>
              <a:rPr lang="en-SG" sz="1100" dirty="0" err="1">
                <a:latin typeface="Consolas" panose="020B0609020204030204" pitchFamily="49" charset="0"/>
              </a:rPr>
              <a:t>OnFoodEvent</a:t>
            </a:r>
            <a:r>
              <a:rPr lang="en-SG" sz="1100" dirty="0"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05C7617-C33E-5A47-A05B-FDF7D7D72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507" y="3005278"/>
            <a:ext cx="1309688" cy="13096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827874-0F86-4B8B-B94D-DB5A86F33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761" y="3005278"/>
            <a:ext cx="1309688" cy="130968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9F220E-E016-B9E5-4F33-5C4EA8937D7C}"/>
              </a:ext>
            </a:extLst>
          </p:cNvPr>
          <p:cNvCxnSpPr>
            <a:cxnSpLocks/>
            <a:stCxn id="22" idx="0"/>
            <a:endCxn id="4" idx="2"/>
          </p:cNvCxnSpPr>
          <p:nvPr/>
        </p:nvCxnSpPr>
        <p:spPr>
          <a:xfrm flipH="1" flipV="1">
            <a:off x="4436269" y="2695435"/>
            <a:ext cx="2256234" cy="533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FF3181C-0070-E367-479A-F437A6E41F8B}"/>
              </a:ext>
            </a:extLst>
          </p:cNvPr>
          <p:cNvSpPr/>
          <p:nvPr/>
        </p:nvSpPr>
        <p:spPr>
          <a:xfrm>
            <a:off x="693419" y="535437"/>
            <a:ext cx="1782128" cy="1379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7" name="Content Placeholder 4">
            <a:extLst>
              <a:ext uri="{FF2B5EF4-FFF2-40B4-BE49-F238E27FC236}">
                <a16:creationId xmlns:a16="http://schemas.microsoft.com/office/drawing/2014/main" id="{D879FF81-6723-3E9F-3B81-2A027AE2B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725" y="319948"/>
            <a:ext cx="1309688" cy="1309688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B71491DF-1BF4-188E-18E8-F0CE846D65CD}"/>
              </a:ext>
            </a:extLst>
          </p:cNvPr>
          <p:cNvSpPr/>
          <p:nvPr/>
        </p:nvSpPr>
        <p:spPr>
          <a:xfrm>
            <a:off x="6390321" y="535437"/>
            <a:ext cx="1905954" cy="13790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62557C3-209B-E767-BAED-8140C4289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6895" y="327484"/>
            <a:ext cx="1309688" cy="130968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AC0233B-6D9E-B70F-CAC4-0D946B11085C}"/>
              </a:ext>
            </a:extLst>
          </p:cNvPr>
          <p:cNvSpPr txBox="1"/>
          <p:nvPr/>
        </p:nvSpPr>
        <p:spPr>
          <a:xfrm>
            <a:off x="3227078" y="-62772"/>
            <a:ext cx="2430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u="sng" dirty="0"/>
              <a:t>Design Overview</a:t>
            </a:r>
          </a:p>
        </p:txBody>
      </p:sp>
    </p:spTree>
    <p:extLst>
      <p:ext uri="{BB962C8B-B14F-4D97-AF65-F5344CB8AC3E}">
        <p14:creationId xmlns:p14="http://schemas.microsoft.com/office/powerpoint/2010/main" val="2437537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563C3-5679-A947-5BF1-7B765AC58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752BE2D-D010-1351-FB72-5E1C3540EF66}"/>
              </a:ext>
            </a:extLst>
          </p:cNvPr>
          <p:cNvSpPr/>
          <p:nvPr/>
        </p:nvSpPr>
        <p:spPr>
          <a:xfrm>
            <a:off x="621507" y="3228975"/>
            <a:ext cx="3178967" cy="1379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AA8A4D-B2CE-A9E0-A5DA-8ED6C5D57B63}"/>
              </a:ext>
            </a:extLst>
          </p:cNvPr>
          <p:cNvSpPr/>
          <p:nvPr/>
        </p:nvSpPr>
        <p:spPr>
          <a:xfrm>
            <a:off x="3043238" y="2138222"/>
            <a:ext cx="2786062" cy="5572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Game Event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682FC-8D36-C92B-A1AC-8E034DC80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13" y="3036765"/>
            <a:ext cx="1309688" cy="1309688"/>
          </a:xfrm>
          <a:prstGeom prst="rect">
            <a:avLst/>
          </a:prstGeom>
        </p:spPr>
      </p:pic>
      <p:pic>
        <p:nvPicPr>
          <p:cNvPr id="6" name="Content Placeholder 12">
            <a:extLst>
              <a:ext uri="{FF2B5EF4-FFF2-40B4-BE49-F238E27FC236}">
                <a16:creationId xmlns:a16="http://schemas.microsoft.com/office/drawing/2014/main" id="{9700BB6C-6451-37B7-3857-41435D9CB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902" y="2964169"/>
            <a:ext cx="1309688" cy="130968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0F946C-F3AB-CFD4-D9B7-F2098E64A6C0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flipH="1">
            <a:off x="2210991" y="2695435"/>
            <a:ext cx="2225278" cy="533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42763A-7A47-64E5-CC44-D32DF02295D9}"/>
              </a:ext>
            </a:extLst>
          </p:cNvPr>
          <p:cNvSpPr txBox="1"/>
          <p:nvPr/>
        </p:nvSpPr>
        <p:spPr>
          <a:xfrm>
            <a:off x="1690432" y="4324583"/>
            <a:ext cx="1184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err="1">
                <a:latin typeface="Consolas" panose="020B0609020204030204" pitchFamily="49" charset="0"/>
              </a:rPr>
              <a:t>OnCatEvent</a:t>
            </a:r>
            <a:r>
              <a:rPr lang="en-SG" sz="1100" dirty="0"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2F8B7A0-8826-5AF4-E3F0-428F7367F3BB}"/>
              </a:ext>
            </a:extLst>
          </p:cNvPr>
          <p:cNvSpPr/>
          <p:nvPr/>
        </p:nvSpPr>
        <p:spPr>
          <a:xfrm>
            <a:off x="693419" y="535437"/>
            <a:ext cx="1782128" cy="1379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508231-87F8-57E4-EDB4-1237625FC72A}"/>
              </a:ext>
            </a:extLst>
          </p:cNvPr>
          <p:cNvSpPr txBox="1"/>
          <p:nvPr/>
        </p:nvSpPr>
        <p:spPr>
          <a:xfrm>
            <a:off x="751997" y="1652915"/>
            <a:ext cx="1723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err="1">
                <a:latin typeface="Consolas" panose="020B0609020204030204" pitchFamily="49" charset="0"/>
              </a:rPr>
              <a:t>TriggerEvent</a:t>
            </a:r>
            <a:r>
              <a:rPr lang="en-SG" sz="1100" dirty="0">
                <a:latin typeface="Consolas" panose="020B0609020204030204" pitchFamily="49" charset="0"/>
              </a:rPr>
              <a:t>(“Cat”);</a:t>
            </a:r>
          </a:p>
        </p:txBody>
      </p:sp>
      <p:pic>
        <p:nvPicPr>
          <p:cNvPr id="34" name="Content Placeholder 4">
            <a:extLst>
              <a:ext uri="{FF2B5EF4-FFF2-40B4-BE49-F238E27FC236}">
                <a16:creationId xmlns:a16="http://schemas.microsoft.com/office/drawing/2014/main" id="{A5B0A943-F1E4-79ED-3080-3E3C952E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" y="319948"/>
            <a:ext cx="1309688" cy="1309688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C135BE4-3909-41A3-1646-9C517908278B}"/>
              </a:ext>
            </a:extLst>
          </p:cNvPr>
          <p:cNvCxnSpPr>
            <a:cxnSpLocks/>
            <a:stCxn id="32" idx="3"/>
            <a:endCxn id="4" idx="0"/>
          </p:cNvCxnSpPr>
          <p:nvPr/>
        </p:nvCxnSpPr>
        <p:spPr>
          <a:xfrm>
            <a:off x="2475547" y="1224981"/>
            <a:ext cx="1960722" cy="913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321A619-B367-E8C9-DF70-4F0F84561B1C}"/>
              </a:ext>
            </a:extLst>
          </p:cNvPr>
          <p:cNvSpPr/>
          <p:nvPr/>
        </p:nvSpPr>
        <p:spPr>
          <a:xfrm>
            <a:off x="5103019" y="3228975"/>
            <a:ext cx="3178967" cy="13790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76BABC-8825-D668-0F9D-537DFDD70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8507" y="3005278"/>
            <a:ext cx="1309688" cy="1309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CEB10E-65B2-5375-5C13-69ADB4E97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761" y="3005278"/>
            <a:ext cx="1309688" cy="130968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F43E0E-71C9-7BBA-FB69-888F2FAA82CE}"/>
              </a:ext>
            </a:extLst>
          </p:cNvPr>
          <p:cNvSpPr/>
          <p:nvPr/>
        </p:nvSpPr>
        <p:spPr>
          <a:xfrm>
            <a:off x="6390321" y="535437"/>
            <a:ext cx="1905954" cy="13790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5204EB-8CF9-34B5-EF9E-9E3515298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6895" y="327484"/>
            <a:ext cx="1309688" cy="13096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9E13B3-EE7C-7906-0718-E9ED9C7A91A4}"/>
              </a:ext>
            </a:extLst>
          </p:cNvPr>
          <p:cNvSpPr txBox="1"/>
          <p:nvPr/>
        </p:nvSpPr>
        <p:spPr>
          <a:xfrm>
            <a:off x="3227078" y="-62772"/>
            <a:ext cx="2430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u="sng" dirty="0"/>
              <a:t>Design Overview</a:t>
            </a:r>
          </a:p>
        </p:txBody>
      </p:sp>
    </p:spTree>
    <p:extLst>
      <p:ext uri="{BB962C8B-B14F-4D97-AF65-F5344CB8AC3E}">
        <p14:creationId xmlns:p14="http://schemas.microsoft.com/office/powerpoint/2010/main" val="2910550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62228-D8A3-4A3D-D470-24D3DA1CE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F26221-97D1-A0B4-9F14-EEADCDD5FF23}"/>
              </a:ext>
            </a:extLst>
          </p:cNvPr>
          <p:cNvSpPr/>
          <p:nvPr/>
        </p:nvSpPr>
        <p:spPr>
          <a:xfrm>
            <a:off x="3043238" y="2138222"/>
            <a:ext cx="2786062" cy="5572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Game Event System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2A2717D-B15C-8082-36B9-0A8BC653017B}"/>
              </a:ext>
            </a:extLst>
          </p:cNvPr>
          <p:cNvSpPr/>
          <p:nvPr/>
        </p:nvSpPr>
        <p:spPr>
          <a:xfrm>
            <a:off x="5103019" y="3228975"/>
            <a:ext cx="3178967" cy="13790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B2EF28-EFA6-EC78-E4B0-40E47C60272A}"/>
              </a:ext>
            </a:extLst>
          </p:cNvPr>
          <p:cNvSpPr txBox="1"/>
          <p:nvPr/>
        </p:nvSpPr>
        <p:spPr>
          <a:xfrm>
            <a:off x="6231819" y="4330709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err="1">
                <a:latin typeface="Consolas" panose="020B0609020204030204" pitchFamily="49" charset="0"/>
              </a:rPr>
              <a:t>OnFoodEvent</a:t>
            </a:r>
            <a:r>
              <a:rPr lang="en-SG" sz="1100" dirty="0"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7B3413E-F1F3-5C03-EF29-ED11D79CC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507" y="3005278"/>
            <a:ext cx="1309688" cy="13096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11F909-0FB6-45FA-9DAA-F8537046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1" y="3005278"/>
            <a:ext cx="1309688" cy="130968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59E000-C98F-66E1-F764-98141F148A4C}"/>
              </a:ext>
            </a:extLst>
          </p:cNvPr>
          <p:cNvCxnSpPr>
            <a:cxnSpLocks/>
            <a:stCxn id="4" idx="2"/>
            <a:endCxn id="22" idx="0"/>
          </p:cNvCxnSpPr>
          <p:nvPr/>
        </p:nvCxnSpPr>
        <p:spPr>
          <a:xfrm>
            <a:off x="4436269" y="2695435"/>
            <a:ext cx="2256234" cy="533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13A43F7-03FB-5F88-7A7B-EDE8870EE736}"/>
              </a:ext>
            </a:extLst>
          </p:cNvPr>
          <p:cNvSpPr/>
          <p:nvPr/>
        </p:nvSpPr>
        <p:spPr>
          <a:xfrm>
            <a:off x="6390321" y="535437"/>
            <a:ext cx="1905954" cy="13790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AFFFD2-B378-4925-FB9E-E6A9A6E2950A}"/>
              </a:ext>
            </a:extLst>
          </p:cNvPr>
          <p:cNvSpPr txBox="1"/>
          <p:nvPr/>
        </p:nvSpPr>
        <p:spPr>
          <a:xfrm>
            <a:off x="6481493" y="1668659"/>
            <a:ext cx="18004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err="1">
                <a:latin typeface="Consolas" panose="020B0609020204030204" pitchFamily="49" charset="0"/>
              </a:rPr>
              <a:t>TriggerEvent</a:t>
            </a:r>
            <a:r>
              <a:rPr lang="en-SG" sz="1100" dirty="0">
                <a:latin typeface="Consolas" panose="020B0609020204030204" pitchFamily="49" charset="0"/>
              </a:rPr>
              <a:t>(“Food”);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B75C6E9-03AA-8A6D-31D3-3AE7A0BA3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895" y="327484"/>
            <a:ext cx="1309688" cy="130968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BC48931-26C3-04E8-A403-AD996443F753}"/>
              </a:ext>
            </a:extLst>
          </p:cNvPr>
          <p:cNvCxnSpPr>
            <a:cxnSpLocks/>
            <a:stCxn id="35" idx="1"/>
            <a:endCxn id="4" idx="0"/>
          </p:cNvCxnSpPr>
          <p:nvPr/>
        </p:nvCxnSpPr>
        <p:spPr>
          <a:xfrm flipH="1">
            <a:off x="4436269" y="1224981"/>
            <a:ext cx="1954052" cy="913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05D35F6-7EE6-409F-3A95-D5057BC709FC}"/>
              </a:ext>
            </a:extLst>
          </p:cNvPr>
          <p:cNvSpPr/>
          <p:nvPr/>
        </p:nvSpPr>
        <p:spPr>
          <a:xfrm>
            <a:off x="621507" y="3228975"/>
            <a:ext cx="3178967" cy="1379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B3F76E-45F4-2FF4-8A27-CF305C4CE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13" y="3036765"/>
            <a:ext cx="1309688" cy="1309688"/>
          </a:xfrm>
          <a:prstGeom prst="rect">
            <a:avLst/>
          </a:prstGeom>
        </p:spPr>
      </p:pic>
      <p:pic>
        <p:nvPicPr>
          <p:cNvPr id="11" name="Content Placeholder 12">
            <a:extLst>
              <a:ext uri="{FF2B5EF4-FFF2-40B4-BE49-F238E27FC236}">
                <a16:creationId xmlns:a16="http://schemas.microsoft.com/office/drawing/2014/main" id="{49399081-775E-37E1-72F0-3B8D27420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2902" y="2964169"/>
            <a:ext cx="1309688" cy="130968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B3CFD7-575A-2EF9-72EB-9E24CE2385E2}"/>
              </a:ext>
            </a:extLst>
          </p:cNvPr>
          <p:cNvSpPr/>
          <p:nvPr/>
        </p:nvSpPr>
        <p:spPr>
          <a:xfrm>
            <a:off x="693419" y="535437"/>
            <a:ext cx="1782128" cy="1379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293AFECA-F477-1B18-9FBA-4165412ED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725" y="319948"/>
            <a:ext cx="1309688" cy="13096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4F9122-F871-F4AD-6219-375C16F196AD}"/>
              </a:ext>
            </a:extLst>
          </p:cNvPr>
          <p:cNvSpPr txBox="1"/>
          <p:nvPr/>
        </p:nvSpPr>
        <p:spPr>
          <a:xfrm>
            <a:off x="3227078" y="-62772"/>
            <a:ext cx="2430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u="sng" dirty="0"/>
              <a:t>Design Overview</a:t>
            </a:r>
          </a:p>
        </p:txBody>
      </p:sp>
    </p:spTree>
    <p:extLst>
      <p:ext uri="{BB962C8B-B14F-4D97-AF65-F5344CB8AC3E}">
        <p14:creationId xmlns:p14="http://schemas.microsoft.com/office/powerpoint/2010/main" val="1447722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21C29-9D6D-BBAE-F0D9-EA71B16A5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6ECE6BD-4FDB-3B89-4D0C-BF351C78B11E}"/>
              </a:ext>
            </a:extLst>
          </p:cNvPr>
          <p:cNvSpPr/>
          <p:nvPr/>
        </p:nvSpPr>
        <p:spPr>
          <a:xfrm>
            <a:off x="621507" y="3228975"/>
            <a:ext cx="3178967" cy="1379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ABCCD7-8847-9C19-557F-C6158B2FC4B9}"/>
              </a:ext>
            </a:extLst>
          </p:cNvPr>
          <p:cNvSpPr/>
          <p:nvPr/>
        </p:nvSpPr>
        <p:spPr>
          <a:xfrm>
            <a:off x="3043238" y="2138222"/>
            <a:ext cx="2786062" cy="5572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Game Event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B70A3-6A00-DBD7-E2F0-D93C5968D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13" y="3036765"/>
            <a:ext cx="1309688" cy="1309688"/>
          </a:xfrm>
          <a:prstGeom prst="rect">
            <a:avLst/>
          </a:prstGeom>
        </p:spPr>
      </p:pic>
      <p:pic>
        <p:nvPicPr>
          <p:cNvPr id="6" name="Content Placeholder 12">
            <a:extLst>
              <a:ext uri="{FF2B5EF4-FFF2-40B4-BE49-F238E27FC236}">
                <a16:creationId xmlns:a16="http://schemas.microsoft.com/office/drawing/2014/main" id="{93BF6F9E-8688-87EE-CECF-F806AEAB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902" y="2964169"/>
            <a:ext cx="1309688" cy="130968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807477-DE68-9EAC-BD0E-DD68105E727B}"/>
              </a:ext>
            </a:extLst>
          </p:cNvPr>
          <p:cNvCxnSpPr>
            <a:cxnSpLocks/>
            <a:stCxn id="19" idx="0"/>
            <a:endCxn id="4" idx="2"/>
          </p:cNvCxnSpPr>
          <p:nvPr/>
        </p:nvCxnSpPr>
        <p:spPr>
          <a:xfrm flipV="1">
            <a:off x="2210991" y="2695435"/>
            <a:ext cx="2225278" cy="533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40931C2-2181-AD97-A3CA-257CF31704C2}"/>
              </a:ext>
            </a:extLst>
          </p:cNvPr>
          <p:cNvSpPr txBox="1"/>
          <p:nvPr/>
        </p:nvSpPr>
        <p:spPr>
          <a:xfrm>
            <a:off x="680086" y="4346453"/>
            <a:ext cx="29546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err="1">
                <a:latin typeface="Consolas" panose="020B0609020204030204" pitchFamily="49" charset="0"/>
              </a:rPr>
              <a:t>SubscribeToEvent</a:t>
            </a:r>
            <a:r>
              <a:rPr lang="en-SG" sz="1100" dirty="0">
                <a:latin typeface="Consolas" panose="020B0609020204030204" pitchFamily="49" charset="0"/>
              </a:rPr>
              <a:t>(“Cat”, </a:t>
            </a:r>
            <a:r>
              <a:rPr lang="en-SG" sz="1100" dirty="0" err="1">
                <a:latin typeface="Consolas" panose="020B0609020204030204" pitchFamily="49" charset="0"/>
              </a:rPr>
              <a:t>OnCatEvent</a:t>
            </a:r>
            <a:r>
              <a:rPr lang="en-SG" sz="1100" dirty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B950063-FDD0-75F7-B71A-A775CDD25532}"/>
              </a:ext>
            </a:extLst>
          </p:cNvPr>
          <p:cNvSpPr/>
          <p:nvPr/>
        </p:nvSpPr>
        <p:spPr>
          <a:xfrm>
            <a:off x="5103019" y="3228975"/>
            <a:ext cx="3178967" cy="13790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CB11D8-D9F6-EB16-CE51-55C749B2A513}"/>
              </a:ext>
            </a:extLst>
          </p:cNvPr>
          <p:cNvSpPr txBox="1"/>
          <p:nvPr/>
        </p:nvSpPr>
        <p:spPr>
          <a:xfrm>
            <a:off x="5161598" y="4346453"/>
            <a:ext cx="3108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err="1">
                <a:latin typeface="Consolas" panose="020B0609020204030204" pitchFamily="49" charset="0"/>
              </a:rPr>
              <a:t>SubscribeToEvent</a:t>
            </a:r>
            <a:r>
              <a:rPr lang="en-SG" sz="1100" dirty="0">
                <a:latin typeface="Consolas" panose="020B0609020204030204" pitchFamily="49" charset="0"/>
              </a:rPr>
              <a:t>(“Food”, </a:t>
            </a:r>
            <a:r>
              <a:rPr lang="en-SG" sz="1100" dirty="0" err="1">
                <a:latin typeface="Consolas" panose="020B0609020204030204" pitchFamily="49" charset="0"/>
              </a:rPr>
              <a:t>OnFoodEvent</a:t>
            </a:r>
            <a:r>
              <a:rPr lang="en-SG" sz="1100" dirty="0"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EFCA12-5575-2F9E-C408-B6D1A6B3B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507" y="3005278"/>
            <a:ext cx="1309688" cy="13096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B1F9A9-F0D8-1902-2E35-884CFD7D3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761" y="3005278"/>
            <a:ext cx="1309688" cy="130968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8B74D9-1DA4-E7DF-5D77-F625214464D2}"/>
              </a:ext>
            </a:extLst>
          </p:cNvPr>
          <p:cNvCxnSpPr>
            <a:cxnSpLocks/>
            <a:stCxn id="22" idx="0"/>
            <a:endCxn id="4" idx="2"/>
          </p:cNvCxnSpPr>
          <p:nvPr/>
        </p:nvCxnSpPr>
        <p:spPr>
          <a:xfrm flipH="1" flipV="1">
            <a:off x="4436269" y="2695435"/>
            <a:ext cx="2256234" cy="533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70A80F4-C999-8002-68A8-D7F510ACE671}"/>
              </a:ext>
            </a:extLst>
          </p:cNvPr>
          <p:cNvSpPr/>
          <p:nvPr/>
        </p:nvSpPr>
        <p:spPr>
          <a:xfrm>
            <a:off x="693419" y="535437"/>
            <a:ext cx="1782128" cy="1379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C720BB-5287-C0F4-D50A-8E9E88B115C5}"/>
              </a:ext>
            </a:extLst>
          </p:cNvPr>
          <p:cNvSpPr txBox="1"/>
          <p:nvPr/>
        </p:nvSpPr>
        <p:spPr>
          <a:xfrm>
            <a:off x="751997" y="1652915"/>
            <a:ext cx="1723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err="1">
                <a:latin typeface="Consolas" panose="020B0609020204030204" pitchFamily="49" charset="0"/>
              </a:rPr>
              <a:t>TriggerEvent</a:t>
            </a:r>
            <a:r>
              <a:rPr lang="en-SG" sz="1100" dirty="0">
                <a:latin typeface="Consolas" panose="020B0609020204030204" pitchFamily="49" charset="0"/>
              </a:rPr>
              <a:t>(“Cat”);</a:t>
            </a:r>
          </a:p>
        </p:txBody>
      </p:sp>
      <p:pic>
        <p:nvPicPr>
          <p:cNvPr id="34" name="Content Placeholder 4">
            <a:extLst>
              <a:ext uri="{FF2B5EF4-FFF2-40B4-BE49-F238E27FC236}">
                <a16:creationId xmlns:a16="http://schemas.microsoft.com/office/drawing/2014/main" id="{ACC612BE-809C-AD54-7F33-68A0F4395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725" y="319948"/>
            <a:ext cx="1309688" cy="1309688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C81A673-A310-173C-8E9F-1263F6E10924}"/>
              </a:ext>
            </a:extLst>
          </p:cNvPr>
          <p:cNvSpPr/>
          <p:nvPr/>
        </p:nvSpPr>
        <p:spPr>
          <a:xfrm>
            <a:off x="6390321" y="535437"/>
            <a:ext cx="1905954" cy="13790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ADADB4-53FE-F32D-2566-044BDF376FA4}"/>
              </a:ext>
            </a:extLst>
          </p:cNvPr>
          <p:cNvSpPr txBox="1"/>
          <p:nvPr/>
        </p:nvSpPr>
        <p:spPr>
          <a:xfrm>
            <a:off x="6481493" y="1668659"/>
            <a:ext cx="18004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 err="1">
                <a:latin typeface="Consolas" panose="020B0609020204030204" pitchFamily="49" charset="0"/>
              </a:rPr>
              <a:t>TriggerEvent</a:t>
            </a:r>
            <a:r>
              <a:rPr lang="en-SG" sz="1100" dirty="0">
                <a:latin typeface="Consolas" panose="020B0609020204030204" pitchFamily="49" charset="0"/>
              </a:rPr>
              <a:t>(“Food”);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C4EEE87-0E85-5AE5-933A-D3DFFDBB8C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6895" y="327484"/>
            <a:ext cx="1309688" cy="1309688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86E96D0-3F06-BFEA-81B2-1F43FE39D705}"/>
              </a:ext>
            </a:extLst>
          </p:cNvPr>
          <p:cNvCxnSpPr>
            <a:cxnSpLocks/>
            <a:stCxn id="32" idx="3"/>
            <a:endCxn id="4" idx="0"/>
          </p:cNvCxnSpPr>
          <p:nvPr/>
        </p:nvCxnSpPr>
        <p:spPr>
          <a:xfrm>
            <a:off x="2475547" y="1224981"/>
            <a:ext cx="1960722" cy="913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D653791-9C16-55EA-1FA4-CDCD22853FEF}"/>
              </a:ext>
            </a:extLst>
          </p:cNvPr>
          <p:cNvCxnSpPr>
            <a:cxnSpLocks/>
            <a:stCxn id="35" idx="1"/>
            <a:endCxn id="4" idx="0"/>
          </p:cNvCxnSpPr>
          <p:nvPr/>
        </p:nvCxnSpPr>
        <p:spPr>
          <a:xfrm flipH="1">
            <a:off x="4436269" y="1224981"/>
            <a:ext cx="1954052" cy="913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8FC584C-C2A5-120B-DBC3-5286D865FB5A}"/>
              </a:ext>
            </a:extLst>
          </p:cNvPr>
          <p:cNvSpPr txBox="1"/>
          <p:nvPr/>
        </p:nvSpPr>
        <p:spPr>
          <a:xfrm>
            <a:off x="3227078" y="-62772"/>
            <a:ext cx="2430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u="sng" dirty="0"/>
              <a:t>Design Overview</a:t>
            </a:r>
          </a:p>
        </p:txBody>
      </p:sp>
    </p:spTree>
    <p:extLst>
      <p:ext uri="{BB962C8B-B14F-4D97-AF65-F5344CB8AC3E}">
        <p14:creationId xmlns:p14="http://schemas.microsoft.com/office/powerpoint/2010/main" val="3423594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708750-1E0D-918A-523F-5029950E3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Live demo time!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801DC0-D8C1-AE37-E666-47F1998A6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Let’s learn how to use such a system in Unity.</a:t>
            </a:r>
          </a:p>
        </p:txBody>
      </p:sp>
    </p:spTree>
    <p:extLst>
      <p:ext uri="{BB962C8B-B14F-4D97-AF65-F5344CB8AC3E}">
        <p14:creationId xmlns:p14="http://schemas.microsoft.com/office/powerpoint/2010/main" val="1106694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DE8D-BC41-824E-ACDA-0BE7DD2B0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Fin.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41C43-8E07-6B22-60F4-E4675731F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Any questions? Ask away!</a:t>
            </a:r>
          </a:p>
        </p:txBody>
      </p:sp>
    </p:spTree>
    <p:extLst>
      <p:ext uri="{BB962C8B-B14F-4D97-AF65-F5344CB8AC3E}">
        <p14:creationId xmlns:p14="http://schemas.microsoft.com/office/powerpoint/2010/main" val="1705467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751C6-6429-D0EF-8E54-1CE3C8120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Pre-requisites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A4317-5B6E-B331-168C-8FB6FA768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You should already be somewhat familiar with Unity.</a:t>
            </a:r>
          </a:p>
          <a:p>
            <a:r>
              <a:rPr lang="en-SG" dirty="0"/>
              <a:t>You should understand what are C# delegates, or at least the concept of function pointers.</a:t>
            </a:r>
          </a:p>
          <a:p>
            <a:pPr lvl="1"/>
            <a:r>
              <a:rPr lang="en-SG" dirty="0"/>
              <a:t>If you don’t, watch </a:t>
            </a:r>
            <a:r>
              <a:rPr lang="en-SG" dirty="0">
                <a:hlinkClick r:id="rId2"/>
              </a:rPr>
              <a:t>this video</a:t>
            </a:r>
            <a:r>
              <a:rPr lang="en-SG" dirty="0"/>
              <a:t> first.</a:t>
            </a:r>
          </a:p>
          <a:p>
            <a:r>
              <a:rPr lang="en-SG" dirty="0"/>
              <a:t>Slides &amp; Unity examples can be found here.</a:t>
            </a:r>
          </a:p>
          <a:p>
            <a:pPr lvl="1"/>
            <a:r>
              <a:rPr lang="en-SG" dirty="0">
                <a:hlinkClick r:id="rId3"/>
              </a:rPr>
              <a:t>https://github.com/TypeDefinition/ETC-Programmer-Workshops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82755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592C9-8058-672B-7F75-2C041D39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Quick &amp; dirty: What are events?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7CDF5-A6EA-636C-AA4B-53EB024A9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Events allows objects to communicate via “messages” rather than having to hold a direct reference to each other.</a:t>
            </a:r>
          </a:p>
          <a:p>
            <a:r>
              <a:rPr lang="en-SG" dirty="0"/>
              <a:t>Reduces coupling and dependencies between objects.</a:t>
            </a:r>
          </a:p>
          <a:p>
            <a:r>
              <a:rPr lang="en-SG" dirty="0"/>
              <a:t>Improves code organisation for projects where many objects depend on one another.</a:t>
            </a:r>
          </a:p>
        </p:txBody>
      </p:sp>
    </p:spTree>
    <p:extLst>
      <p:ext uri="{BB962C8B-B14F-4D97-AF65-F5344CB8AC3E}">
        <p14:creationId xmlns:p14="http://schemas.microsoft.com/office/powerpoint/2010/main" val="2652735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CAA8E-9D5E-4070-A729-B7594DE5A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Analogy: Organising a Trip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C151D-3699-1ABC-1228-6FA1603E2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Mizuki is organising a trip to the museum and she wants to invite her friends.</a:t>
            </a:r>
          </a:p>
          <a:p>
            <a:r>
              <a:rPr lang="en-SG" dirty="0"/>
              <a:t>She can send a direct message to each of them.</a:t>
            </a:r>
          </a:p>
          <a:p>
            <a:r>
              <a:rPr lang="en-SG" dirty="0"/>
              <a:t>This is fine because she knows each of them personally,</a:t>
            </a:r>
            <a:br>
              <a:rPr lang="en-SG" dirty="0"/>
            </a:br>
            <a:r>
              <a:rPr lang="en-SG" dirty="0"/>
              <a:t>and there are only a few of them.</a:t>
            </a:r>
          </a:p>
        </p:txBody>
      </p:sp>
      <p:pic>
        <p:nvPicPr>
          <p:cNvPr id="4" name="Content Placeholder 24">
            <a:extLst>
              <a:ext uri="{FF2B5EF4-FFF2-40B4-BE49-F238E27FC236}">
                <a16:creationId xmlns:a16="http://schemas.microsoft.com/office/drawing/2014/main" id="{BACD3A2B-2154-7B6B-5B55-B1E4F763A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732" y="3227388"/>
            <a:ext cx="1309688" cy="1309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CFCDF-7BA4-50D7-FA52-2A94A52B8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962" y="3227388"/>
            <a:ext cx="1309688" cy="1309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31368E-A757-516B-B29C-83E8DA092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2" y="3227388"/>
            <a:ext cx="1309688" cy="130968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627C1F-3A50-3EFC-B83B-27E8C6B02991}"/>
              </a:ext>
            </a:extLst>
          </p:cNvPr>
          <p:cNvCxnSpPr>
            <a:cxnSpLocks/>
          </p:cNvCxnSpPr>
          <p:nvPr/>
        </p:nvCxnSpPr>
        <p:spPr>
          <a:xfrm flipH="1">
            <a:off x="6422231" y="3225800"/>
            <a:ext cx="845345" cy="3246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76E377-5517-5627-ED04-8AA0AB25FAAD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7267576" y="3227388"/>
            <a:ext cx="0" cy="323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B4D834-50D9-4CBD-F702-A59015F2F285}"/>
              </a:ext>
            </a:extLst>
          </p:cNvPr>
          <p:cNvCxnSpPr>
            <a:cxnSpLocks/>
          </p:cNvCxnSpPr>
          <p:nvPr/>
        </p:nvCxnSpPr>
        <p:spPr>
          <a:xfrm>
            <a:off x="7267576" y="3225800"/>
            <a:ext cx="845345" cy="2603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334BC5-4C94-2139-634B-6D5CCE268904}"/>
              </a:ext>
            </a:extLst>
          </p:cNvPr>
          <p:cNvSpPr txBox="1"/>
          <p:nvPr/>
        </p:nvSpPr>
        <p:spPr>
          <a:xfrm rot="536181">
            <a:off x="7436644" y="2010608"/>
            <a:ext cx="1172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rgbClr val="B20EAA"/>
                </a:solidFill>
                <a:latin typeface="Comic Sans MS" panose="030F0702030302020204" pitchFamily="66" charset="0"/>
              </a:rPr>
              <a:t>Mizuki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4C0573F4-E3A9-2D80-CF33-202402F19701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7705417" y="2454305"/>
            <a:ext cx="266588" cy="296920"/>
          </a:xfrm>
          <a:prstGeom prst="curvedConnector2">
            <a:avLst/>
          </a:prstGeom>
          <a:ln>
            <a:solidFill>
              <a:srgbClr val="B20EAA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AB90A89-B417-34DC-E2D5-0A717EC71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731" y="1942187"/>
            <a:ext cx="1309688" cy="130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62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4D209-5015-3F8B-F232-1306E8C07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Analogy: Hosting a Festival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9B151-56A2-0CEA-7DAD-2E63711E7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1917699"/>
            <a:ext cx="7200897" cy="2777672"/>
          </a:xfrm>
        </p:spPr>
        <p:txBody>
          <a:bodyPr>
            <a:normAutofit/>
          </a:bodyPr>
          <a:lstStyle/>
          <a:p>
            <a:r>
              <a:rPr lang="en-SG" sz="1600" dirty="0"/>
              <a:t>Mizuki’s school is hosting a festival</a:t>
            </a:r>
            <a:br>
              <a:rPr lang="en-SG" sz="1600" dirty="0"/>
            </a:br>
            <a:r>
              <a:rPr lang="en-SG" sz="1600" dirty="0"/>
              <a:t>and she would like to help her class</a:t>
            </a:r>
            <a:br>
              <a:rPr lang="en-SG" sz="1600" dirty="0"/>
            </a:br>
            <a:r>
              <a:rPr lang="en-SG" sz="1600" dirty="0"/>
              <a:t>advertise their booth to the public.</a:t>
            </a:r>
          </a:p>
          <a:p>
            <a:r>
              <a:rPr lang="en-SG" sz="1600" dirty="0"/>
              <a:t>She cannot directly message everybody</a:t>
            </a:r>
            <a:br>
              <a:rPr lang="en-SG" sz="1600" dirty="0"/>
            </a:br>
            <a:r>
              <a:rPr lang="en-SG" sz="1600" dirty="0"/>
              <a:t>in the world, because she doesn’t have</a:t>
            </a:r>
            <a:br>
              <a:rPr lang="en-SG" sz="1600" dirty="0"/>
            </a:br>
            <a:r>
              <a:rPr lang="en-SG" sz="1600" dirty="0"/>
              <a:t>everyone’s contact.</a:t>
            </a:r>
          </a:p>
          <a:p>
            <a:r>
              <a:rPr lang="en-SG" sz="1600" dirty="0"/>
              <a:t>Wouldn’t it be nice if she could make a post</a:t>
            </a:r>
            <a:br>
              <a:rPr lang="en-SG" sz="1600" dirty="0"/>
            </a:br>
            <a:r>
              <a:rPr lang="en-SG" sz="1600" dirty="0"/>
              <a:t>on social media with a </a:t>
            </a:r>
            <a:r>
              <a:rPr lang="en-SG" sz="1600" i="1" dirty="0"/>
              <a:t>#hashtag</a:t>
            </a:r>
            <a:r>
              <a:rPr lang="en-SG" sz="1600" dirty="0"/>
              <a:t> so that</a:t>
            </a:r>
            <a:br>
              <a:rPr lang="en-SG" sz="1600" dirty="0"/>
            </a:br>
            <a:r>
              <a:rPr lang="en-SG" sz="1600" dirty="0"/>
              <a:t>anyone who’s interested could see it?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454612-1377-3A3C-24C4-23399B403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427" y="1470872"/>
            <a:ext cx="1309688" cy="1309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38FC3C-318D-E423-1F83-31046D345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944" y="2024116"/>
            <a:ext cx="597239" cy="597239"/>
          </a:xfrm>
          <a:prstGeom prst="rect">
            <a:avLst/>
          </a:prstGeom>
        </p:spPr>
      </p:pic>
      <p:pic>
        <p:nvPicPr>
          <p:cNvPr id="8" name="Content Placeholder 24">
            <a:extLst>
              <a:ext uri="{FF2B5EF4-FFF2-40B4-BE49-F238E27FC236}">
                <a16:creationId xmlns:a16="http://schemas.microsoft.com/office/drawing/2014/main" id="{5EF7D21A-5ABB-8917-FDFD-ADDEDF5C9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361" y="3385683"/>
            <a:ext cx="1309688" cy="1309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ABB659-B8BB-C695-C4AC-7568AEE713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133" y="3385683"/>
            <a:ext cx="1309688" cy="1309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03A644-F8AD-228E-21D3-425282C458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192" y="3385683"/>
            <a:ext cx="1309688" cy="1309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388493-3CF9-5E78-0DA5-4194466F0C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8654" y="3385683"/>
            <a:ext cx="1309688" cy="13096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9C17AA-68EE-C05A-9265-A57920960C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8104" y="3385683"/>
            <a:ext cx="1309688" cy="13096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7FD45A-5046-D58B-2A98-09C52E9DD7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0876" y="3385683"/>
            <a:ext cx="1309688" cy="13096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F11329-57EB-6D11-B066-C789C0406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3648" y="3385683"/>
            <a:ext cx="1309688" cy="1309688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8A592A-0AF0-BE8F-FAB9-F7B9B56FF7F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578342" y="2322286"/>
            <a:ext cx="873602" cy="4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DB05825-D811-6F9A-7B50-3D4D74E95D7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912277" y="2621355"/>
            <a:ext cx="1838287" cy="10629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A6B3323-5A17-CBCD-6FE7-B565D57574AA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750564" y="2621355"/>
            <a:ext cx="553006" cy="1070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699855-D907-4C57-33F9-30CB3BEB27BA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750564" y="2621355"/>
            <a:ext cx="1039641" cy="1060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0CC2EE-A9A2-BC26-93BF-387B563CEF1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482948" y="2621355"/>
            <a:ext cx="1267616" cy="1060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633EB85-8CD0-9328-F132-B4ECEBE4C08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078914" y="2621355"/>
            <a:ext cx="671650" cy="1060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19566F-7CD1-DBE5-7F04-CBE7933AE8CD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750563" y="2621355"/>
            <a:ext cx="1" cy="1060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2A2CF66-B37C-527F-C741-8B7F8D1C710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750564" y="2621355"/>
            <a:ext cx="1556113" cy="1060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967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EDB44-C90B-717E-F419-BAFAC7058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Unity: Direct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96519-F557-C686-8561-B1FBB3E26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Similarly in Unity, direct references are fine</a:t>
            </a:r>
            <a:br>
              <a:rPr lang="en-SG" dirty="0"/>
            </a:br>
            <a:r>
              <a:rPr lang="en-SG" dirty="0"/>
              <a:t>when you’re only dealing with a small fixed</a:t>
            </a:r>
            <a:br>
              <a:rPr lang="en-SG" dirty="0"/>
            </a:br>
            <a:r>
              <a:rPr lang="en-SG" dirty="0"/>
              <a:t>number of objects.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EFAA60-98D0-5A89-5491-7B0879874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216" y="3538632"/>
            <a:ext cx="2455990" cy="97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55BBE2-B037-5CBB-CCD0-98C22D271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92" y="2714626"/>
            <a:ext cx="2052637" cy="205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72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8A633-50B5-96DF-2DC9-CE06B5619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0BA4A-EDFF-08E1-FFEA-68608BBE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Unity: Direct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FF8E1-B865-B52E-F52F-6F596B81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However, they can quickly get out</a:t>
            </a:r>
            <a:br>
              <a:rPr lang="en-SG" dirty="0"/>
            </a:br>
            <a:r>
              <a:rPr lang="en-SG" dirty="0"/>
              <a:t>of hand when there’s too many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438F2-BADF-2605-DE88-8A618DCFA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154" y="1917699"/>
            <a:ext cx="2524465" cy="27101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8B6A6D-9FE8-C1FD-7224-10AECD0F5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898" y="2693350"/>
            <a:ext cx="2048256" cy="204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66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6A5B4E8F-B913-6A73-8EEE-97B92ACC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036" y="1997997"/>
            <a:ext cx="2619375" cy="2619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0B96F-6FCC-38E2-2875-5ABF88CA1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2400" dirty="0"/>
              <a:t>What if we allowed objects to subscribe to messages of a certain type, without needing to know the sender?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DBD22-A374-13E8-CF80-16850FA54A55}"/>
              </a:ext>
            </a:extLst>
          </p:cNvPr>
          <p:cNvSpPr txBox="1"/>
          <p:nvPr/>
        </p:nvSpPr>
        <p:spPr>
          <a:xfrm rot="315278">
            <a:off x="1807091" y="1873361"/>
            <a:ext cx="2495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We want to see cat photos!</a:t>
            </a:r>
            <a:br>
              <a:rPr lang="en-SG" sz="2400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r>
              <a:rPr lang="en-SG" sz="2400" i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#cat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617F96-72AD-D348-AFBC-3FBFD61D6DF9}"/>
              </a:ext>
            </a:extLst>
          </p:cNvPr>
          <p:cNvSpPr txBox="1"/>
          <p:nvPr/>
        </p:nvSpPr>
        <p:spPr>
          <a:xfrm rot="20918585">
            <a:off x="4844682" y="1942627"/>
            <a:ext cx="2495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We want to see pictures of food!</a:t>
            </a:r>
            <a:br>
              <a:rPr lang="en-SG" sz="2400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r>
              <a:rPr lang="en-SG" sz="2400" i="1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#food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64FA4DCE-03BF-C1E3-E490-4CF6982CDF79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2596223" y="2903827"/>
            <a:ext cx="236517" cy="571199"/>
          </a:xfrm>
          <a:prstGeom prst="curvedConnector2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AAF35C96-DB21-A4B7-35B8-6B517A83F6AE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6289543" y="3454560"/>
            <a:ext cx="457475" cy="542193"/>
          </a:xfrm>
          <a:prstGeom prst="curvedConnector2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5" name="Content Placeholder 12">
            <a:extLst>
              <a:ext uri="{FF2B5EF4-FFF2-40B4-BE49-F238E27FC236}">
                <a16:creationId xmlns:a16="http://schemas.microsoft.com/office/drawing/2014/main" id="{7B50DA7B-D312-1724-0758-5BAFBA638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38" y="2120900"/>
            <a:ext cx="2489200" cy="2489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9BDA258-5B31-3647-EFC2-6FF9FE32E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722" y="1997997"/>
            <a:ext cx="2619375" cy="26193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3C65F38-ADC4-A5DB-7447-188720E73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724" y="1998125"/>
            <a:ext cx="26193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7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19C76-0A82-7887-9C3E-773B10356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A1DFE-0896-5554-4BEB-84C3A6E46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2400" dirty="0"/>
              <a:t>And we could allow objects to broadcast messages of a certain type, without knowing the receivers?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1E9E9-28A4-0A2A-CC5C-BBD39ABAB6C1}"/>
              </a:ext>
            </a:extLst>
          </p:cNvPr>
          <p:cNvSpPr txBox="1"/>
          <p:nvPr/>
        </p:nvSpPr>
        <p:spPr>
          <a:xfrm rot="315278">
            <a:off x="1458647" y="1971584"/>
            <a:ext cx="2495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Look at this cute cat!</a:t>
            </a:r>
          </a:p>
          <a:p>
            <a:pPr algn="ctr"/>
            <a:r>
              <a:rPr lang="en-SG" sz="2400" i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#cat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4126AB6-7852-6717-05EE-8D2CE89565BF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2247779" y="3002050"/>
            <a:ext cx="236517" cy="571199"/>
          </a:xfrm>
          <a:prstGeom prst="curvedConnector2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40EDC20B-9686-2693-BFF6-9C10DAB4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75" y="2039081"/>
            <a:ext cx="2489200" cy="2489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EA9B98-B0A5-E008-E4F3-0149887F0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128" y="2105902"/>
            <a:ext cx="4125321" cy="235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740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200</TotalTime>
  <Words>495</Words>
  <Application>Microsoft Office PowerPoint</Application>
  <PresentationFormat>On-screen Show (16:9)</PresentationFormat>
  <Paragraphs>62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Comic Sans MS</vt:lpstr>
      <vt:lpstr>Arial</vt:lpstr>
      <vt:lpstr>Garamond</vt:lpstr>
      <vt:lpstr>Consolas</vt:lpstr>
      <vt:lpstr>Organic</vt:lpstr>
      <vt:lpstr>ETC Programmer Workshop 3</vt:lpstr>
      <vt:lpstr>Pre-requisites</vt:lpstr>
      <vt:lpstr>Quick &amp; dirty: What are events?</vt:lpstr>
      <vt:lpstr>Analogy: Organising a Trip</vt:lpstr>
      <vt:lpstr>Analogy: Hosting a Festival</vt:lpstr>
      <vt:lpstr>Unity: Direct Reference</vt:lpstr>
      <vt:lpstr>Unity: Direct Reference</vt:lpstr>
      <vt:lpstr>What if we allowed objects to subscribe to messages of a certain type, without needing to know the sender?</vt:lpstr>
      <vt:lpstr>And we could allow objects to broadcast messages of a certain type, without knowing the receivers?</vt:lpstr>
      <vt:lpstr>And we could allow objects to broadcast messages of a certain type, without knowing the receivers?</vt:lpstr>
      <vt:lpstr>And the subscribers would receive those messages.</vt:lpstr>
      <vt:lpstr>PowerPoint Presentation</vt:lpstr>
      <vt:lpstr>PowerPoint Presentation</vt:lpstr>
      <vt:lpstr>PowerPoint Presentation</vt:lpstr>
      <vt:lpstr>PowerPoint Presentation</vt:lpstr>
      <vt:lpstr>Live demo time!</vt:lpstr>
      <vt:lpstr>Fin.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Terri Lim</cp:lastModifiedBy>
  <cp:revision>112</cp:revision>
  <dcterms:modified xsi:type="dcterms:W3CDTF">2025-10-19T22:34:56Z</dcterms:modified>
</cp:coreProperties>
</file>